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10" r:id="rId12"/>
    <p:sldId id="307" r:id="rId13"/>
    <p:sldId id="311" r:id="rId14"/>
    <p:sldId id="313" r:id="rId15"/>
    <p:sldId id="31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7ED"/>
    <a:srgbClr val="1B0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6" autoAdjust="0"/>
    <p:restoredTop sz="96395" autoAdjust="0"/>
  </p:normalViewPr>
  <p:slideViewPr>
    <p:cSldViewPr>
      <p:cViewPr varScale="1">
        <p:scale>
          <a:sx n="150" d="100"/>
          <a:sy n="150" d="100"/>
        </p:scale>
        <p:origin x="89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943D97-555F-45D1-90A4-B352226A0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in </a:t>
            </a:r>
            <a:r>
              <a:rPr lang="en-US" dirty="0" err="1"/>
              <a:t>rpart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F5AF8-985A-4404-B426-51ED8CE30F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1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EE46E-283F-4DBD-BA48-78EF5A39E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F1A8-9A5A-4D32-95F7-B370CA7DE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EF13-7001-4453-AC2B-58CD7470C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A1F3-07EF-41F2-8EBD-ADE4F174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A447-5B75-426A-B84F-E2337CDCC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6D3D-F039-46FE-901B-461335D9B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FCA0-69FF-4EFD-AFCD-5D7A62F29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3C6A-6B4C-44E0-944B-24208F22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ECED-6F8D-4DE7-968E-D472D281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29F4-76A9-4506-99A0-CCAF52C0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C1C5-0A7E-4343-8CC2-CD57DEE1D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jan.ucc.nau.edu/~rcb7/namNm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2C21D7-C407-473D-96EA-EA8BE93C2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61137" y="455830"/>
            <a:ext cx="1790699" cy="57753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Sample Data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Response, covariates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75704" y="316418"/>
            <a:ext cx="1600200" cy="5687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Predictors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Remotely sensed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4588" y="3033562"/>
            <a:ext cx="1837059" cy="429352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Build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616" y="6060853"/>
            <a:ext cx="1606485" cy="63047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Uncertainty Maps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316418"/>
            <a:ext cx="1443470" cy="8625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Covariates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Direct or Remotely sensed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6764" y="2272662"/>
            <a:ext cx="1853431" cy="45495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Training Data</a:t>
            </a:r>
          </a:p>
        </p:txBody>
      </p:sp>
      <p:cxnSp>
        <p:nvCxnSpPr>
          <p:cNvPr id="11" name="Elbow Connector 10"/>
          <p:cNvCxnSpPr>
            <a:stCxn id="4" idx="2"/>
            <a:endCxn id="9" idx="0"/>
          </p:cNvCxnSpPr>
          <p:nvPr/>
        </p:nvCxnSpPr>
        <p:spPr>
          <a:xfrm rot="16200000" flipH="1">
            <a:off x="4360334" y="629515"/>
            <a:ext cx="1239299" cy="2046993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6427" y="2257656"/>
            <a:ext cx="1600199" cy="454954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Test 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2752" y="6147487"/>
            <a:ext cx="1857443" cy="464256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Predictive Map</a:t>
            </a:r>
          </a:p>
        </p:txBody>
      </p:sp>
      <p:cxnSp>
        <p:nvCxnSpPr>
          <p:cNvPr id="16" name="Elbow Connector 15"/>
          <p:cNvCxnSpPr>
            <a:stCxn id="4" idx="2"/>
            <a:endCxn id="14" idx="0"/>
          </p:cNvCxnSpPr>
          <p:nvPr/>
        </p:nvCxnSpPr>
        <p:spPr>
          <a:xfrm rot="5400000">
            <a:off x="3189361" y="1490529"/>
            <a:ext cx="1224293" cy="309960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1"/>
            <a:endCxn id="4" idx="3"/>
          </p:cNvCxnSpPr>
          <p:nvPr/>
        </p:nvCxnSpPr>
        <p:spPr>
          <a:xfrm rot="10800000">
            <a:off x="4851836" y="744597"/>
            <a:ext cx="863164" cy="308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4589" y="3810000"/>
            <a:ext cx="1837058" cy="45720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Model</a:t>
            </a:r>
          </a:p>
        </p:txBody>
      </p:sp>
      <p:cxnSp>
        <p:nvCxnSpPr>
          <p:cNvPr id="32" name="Elbow Connector 31"/>
          <p:cNvCxnSpPr>
            <a:stCxn id="6" idx="2"/>
            <a:endCxn id="31" idx="0"/>
          </p:cNvCxnSpPr>
          <p:nvPr/>
        </p:nvCxnSpPr>
        <p:spPr>
          <a:xfrm rot="5400000">
            <a:off x="5819575" y="3636457"/>
            <a:ext cx="34708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9" idx="1"/>
            <a:endCxn id="38" idx="3"/>
          </p:cNvCxnSpPr>
          <p:nvPr/>
        </p:nvCxnSpPr>
        <p:spPr>
          <a:xfrm rot="10800000">
            <a:off x="1769402" y="4850561"/>
            <a:ext cx="1070674" cy="304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9202" y="4637668"/>
            <a:ext cx="1600200" cy="42578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Statistics</a:t>
            </a:r>
          </a:p>
        </p:txBody>
      </p:sp>
      <p:cxnSp>
        <p:nvCxnSpPr>
          <p:cNvPr id="45" name="Elbow Connector 44"/>
          <p:cNvCxnSpPr>
            <a:stCxn id="9" idx="2"/>
            <a:endCxn id="6" idx="0"/>
          </p:cNvCxnSpPr>
          <p:nvPr/>
        </p:nvCxnSpPr>
        <p:spPr>
          <a:xfrm rot="5400000">
            <a:off x="5845326" y="2875407"/>
            <a:ext cx="305947" cy="103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43945" y="746137"/>
            <a:ext cx="7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Qualify, </a:t>
            </a:r>
          </a:p>
          <a:p>
            <a:r>
              <a:rPr lang="en-US" sz="1200" dirty="0"/>
              <a:t>Prep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304738" y="747679"/>
            <a:ext cx="69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Qualify,</a:t>
            </a:r>
          </a:p>
          <a:p>
            <a:r>
              <a:rPr lang="en-US" sz="1200" dirty="0"/>
              <a:t>Prep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75804" y="905116"/>
            <a:ext cx="73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Qualify, </a:t>
            </a:r>
          </a:p>
          <a:p>
            <a:r>
              <a:rPr lang="en-US" sz="1200" dirty="0"/>
              <a:t>Prep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066402" y="4600996"/>
            <a:ext cx="1853432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</a:t>
            </a:r>
          </a:p>
        </p:txBody>
      </p:sp>
      <p:cxnSp>
        <p:nvCxnSpPr>
          <p:cNvPr id="77" name="Elbow Connector 76"/>
          <p:cNvCxnSpPr>
            <a:stCxn id="31" idx="2"/>
            <a:endCxn id="76" idx="0"/>
          </p:cNvCxnSpPr>
          <p:nvPr/>
        </p:nvCxnSpPr>
        <p:spPr>
          <a:xfrm rot="5400000">
            <a:off x="5826220" y="4434098"/>
            <a:ext cx="33379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6" idx="2"/>
            <a:endCxn id="111" idx="0"/>
          </p:cNvCxnSpPr>
          <p:nvPr/>
        </p:nvCxnSpPr>
        <p:spPr>
          <a:xfrm rot="16200000" flipH="1">
            <a:off x="5834785" y="5216529"/>
            <a:ext cx="318672" cy="20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5" idx="1"/>
            <a:endCxn id="87" idx="3"/>
          </p:cNvCxnSpPr>
          <p:nvPr/>
        </p:nvCxnSpPr>
        <p:spPr>
          <a:xfrm rot="10800000">
            <a:off x="4411812" y="6376087"/>
            <a:ext cx="660941" cy="35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811611" y="614748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Summarize</a:t>
            </a:r>
          </a:p>
        </p:txBody>
      </p:sp>
      <p:cxnSp>
        <p:nvCxnSpPr>
          <p:cNvPr id="90" name="Elbow Connector 89"/>
          <p:cNvCxnSpPr>
            <a:stCxn id="87" idx="1"/>
            <a:endCxn id="7" idx="3"/>
          </p:cNvCxnSpPr>
          <p:nvPr/>
        </p:nvCxnSpPr>
        <p:spPr>
          <a:xfrm rot="10800000" flipV="1">
            <a:off x="1778101" y="6376086"/>
            <a:ext cx="103351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7" idx="0"/>
            <a:endCxn id="38" idx="2"/>
          </p:cNvCxnSpPr>
          <p:nvPr/>
        </p:nvCxnSpPr>
        <p:spPr>
          <a:xfrm rot="16200000" flipV="1">
            <a:off x="1748489" y="4284264"/>
            <a:ext cx="1084036" cy="26424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5" idx="2"/>
            <a:endCxn id="76" idx="3"/>
          </p:cNvCxnSpPr>
          <p:nvPr/>
        </p:nvCxnSpPr>
        <p:spPr>
          <a:xfrm rot="5400000">
            <a:off x="5525616" y="2279407"/>
            <a:ext cx="3944407" cy="115597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4" idx="2"/>
            <a:endCxn id="129" idx="0"/>
          </p:cNvCxnSpPr>
          <p:nvPr/>
        </p:nvCxnSpPr>
        <p:spPr>
          <a:xfrm rot="5400000">
            <a:off x="2687154" y="3665633"/>
            <a:ext cx="1912397" cy="63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066402" y="5376868"/>
            <a:ext cx="1857443" cy="45720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Predicted Values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840076" y="462500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Validate</a:t>
            </a:r>
          </a:p>
        </p:txBody>
      </p:sp>
      <p:cxnSp>
        <p:nvCxnSpPr>
          <p:cNvPr id="142" name="Elbow Connector 141"/>
          <p:cNvCxnSpPr>
            <a:stCxn id="111" idx="1"/>
            <a:endCxn id="129" idx="3"/>
          </p:cNvCxnSpPr>
          <p:nvPr/>
        </p:nvCxnSpPr>
        <p:spPr>
          <a:xfrm rot="10800000">
            <a:off x="4440276" y="4853608"/>
            <a:ext cx="626126" cy="75186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11" idx="2"/>
            <a:endCxn id="15" idx="0"/>
          </p:cNvCxnSpPr>
          <p:nvPr/>
        </p:nvCxnSpPr>
        <p:spPr>
          <a:xfrm rot="16200000" flipH="1">
            <a:off x="5841590" y="5987602"/>
            <a:ext cx="313419" cy="63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057400" y="1362291"/>
            <a:ext cx="6172200" cy="54195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6988647" y="455259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Randomness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5994121" y="168176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Randomness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552" y="20420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Inputs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552" y="236359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Outputs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2083977" y="316739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Repeated</a:t>
            </a:r>
          </a:p>
          <a:p>
            <a:r>
              <a:rPr lang="en-US" sz="1400" dirty="0"/>
              <a:t>Over and Over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09230" y="2081674"/>
            <a:ext cx="271575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230" y="2406544"/>
            <a:ext cx="271575" cy="25266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6490" y="447227"/>
            <a:ext cx="1790699" cy="5775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Field Data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Response,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53" idx="3"/>
            <a:endCxn id="4" idx="1"/>
          </p:cNvCxnSpPr>
          <p:nvPr/>
        </p:nvCxnSpPr>
        <p:spPr>
          <a:xfrm>
            <a:off x="2237189" y="735994"/>
            <a:ext cx="823948" cy="860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9230" y="2753478"/>
            <a:ext cx="271575" cy="26161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606" y="3116620"/>
            <a:ext cx="281200" cy="26323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552" y="307896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Processes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552" y="2721276"/>
            <a:ext cx="1176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Temp Data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801507" y="1646874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Random split?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400800" y="35161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May be the same data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148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Randomize parameters</a:t>
            </a:r>
          </a:p>
        </p:txBody>
      </p:sp>
      <p:cxnSp>
        <p:nvCxnSpPr>
          <p:cNvPr id="55" name="Elbow Connector 54"/>
          <p:cNvCxnSpPr>
            <a:endCxn id="31" idx="1"/>
          </p:cNvCxnSpPr>
          <p:nvPr/>
        </p:nvCxnSpPr>
        <p:spPr>
          <a:xfrm>
            <a:off x="4211782" y="4036291"/>
            <a:ext cx="862807" cy="23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81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Jackknifing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Trying all combinations of covariates</a:t>
            </a:r>
          </a:p>
          <a:p>
            <a:pPr lvl="1"/>
            <a:r>
              <a:rPr lang="en-US" dirty="0"/>
              <a:t>Given covariates 1,2,3</a:t>
            </a:r>
          </a:p>
          <a:p>
            <a:pPr lvl="1"/>
            <a:r>
              <a:rPr lang="en-US" dirty="0"/>
              <a:t>Try:</a:t>
            </a:r>
          </a:p>
          <a:p>
            <a:pPr lvl="2"/>
            <a:r>
              <a:rPr lang="en-US" dirty="0"/>
              <a:t>1</a:t>
            </a:r>
          </a:p>
          <a:p>
            <a:pPr lvl="2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2"/>
            <a:r>
              <a:rPr lang="en-US" dirty="0"/>
              <a:t>1,2</a:t>
            </a:r>
          </a:p>
          <a:p>
            <a:pPr lvl="2"/>
            <a:r>
              <a:rPr lang="en-US" dirty="0"/>
              <a:t>1,3</a:t>
            </a:r>
          </a:p>
          <a:p>
            <a:pPr lvl="2"/>
            <a:r>
              <a:rPr lang="en-US" dirty="0"/>
              <a:t>2,3</a:t>
            </a:r>
          </a:p>
          <a:p>
            <a:pPr lvl="2"/>
            <a:r>
              <a:rPr lang="en-US" dirty="0"/>
              <a:t>1,2, 3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545962"/>
            <a:ext cx="5334000" cy="2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2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609600"/>
            <a:ext cx="1790699" cy="57753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Sample Data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Response, covariates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4588" y="3033562"/>
            <a:ext cx="1837059" cy="429352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Build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616" y="6060853"/>
            <a:ext cx="1606485" cy="63047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Uncertainty Maps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000" y="76200"/>
            <a:ext cx="2286000" cy="5979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Covariates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Direct or Remotely sensed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6764" y="2272662"/>
            <a:ext cx="1853431" cy="45495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Training Data</a:t>
            </a:r>
          </a:p>
        </p:txBody>
      </p:sp>
      <p:cxnSp>
        <p:nvCxnSpPr>
          <p:cNvPr id="11" name="Elbow Connector 10"/>
          <p:cNvCxnSpPr>
            <a:stCxn id="4" idx="2"/>
            <a:endCxn id="9" idx="0"/>
          </p:cNvCxnSpPr>
          <p:nvPr/>
        </p:nvCxnSpPr>
        <p:spPr>
          <a:xfrm rot="16200000" flipH="1">
            <a:off x="4468751" y="737932"/>
            <a:ext cx="1085529" cy="1983930"/>
          </a:xfrm>
          <a:prstGeom prst="bentConnector3">
            <a:avLst>
              <a:gd name="adj1" fmla="val 5953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6427" y="2257656"/>
            <a:ext cx="1600199" cy="454954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Test 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2752" y="6147487"/>
            <a:ext cx="1857443" cy="464256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Predictive Map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4" idx="2"/>
            <a:endCxn id="14" idx="0"/>
          </p:cNvCxnSpPr>
          <p:nvPr/>
        </p:nvCxnSpPr>
        <p:spPr>
          <a:xfrm rot="5400000">
            <a:off x="3297778" y="1535883"/>
            <a:ext cx="1070523" cy="373023"/>
          </a:xfrm>
          <a:prstGeom prst="bentConnector3">
            <a:avLst>
              <a:gd name="adj1" fmla="val 6047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1"/>
            <a:endCxn id="4" idx="0"/>
          </p:cNvCxnSpPr>
          <p:nvPr/>
        </p:nvCxnSpPr>
        <p:spPr>
          <a:xfrm rot="10800000" flipV="1">
            <a:off x="4019550" y="375190"/>
            <a:ext cx="2457450" cy="234409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4589" y="3810000"/>
            <a:ext cx="1837058" cy="45720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Model</a:t>
            </a:r>
          </a:p>
        </p:txBody>
      </p:sp>
      <p:cxnSp>
        <p:nvCxnSpPr>
          <p:cNvPr id="32" name="Elbow Connector 31"/>
          <p:cNvCxnSpPr>
            <a:stCxn id="6" idx="2"/>
            <a:endCxn id="31" idx="0"/>
          </p:cNvCxnSpPr>
          <p:nvPr/>
        </p:nvCxnSpPr>
        <p:spPr>
          <a:xfrm rot="5400000">
            <a:off x="5819575" y="3636457"/>
            <a:ext cx="34708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9" idx="1"/>
            <a:endCxn id="38" idx="3"/>
          </p:cNvCxnSpPr>
          <p:nvPr/>
        </p:nvCxnSpPr>
        <p:spPr>
          <a:xfrm rot="10800000">
            <a:off x="1769402" y="4850561"/>
            <a:ext cx="1070674" cy="304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9202" y="4637668"/>
            <a:ext cx="1600200" cy="42578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Statistics</a:t>
            </a:r>
          </a:p>
        </p:txBody>
      </p:sp>
      <p:cxnSp>
        <p:nvCxnSpPr>
          <p:cNvPr id="45" name="Elbow Connector 44"/>
          <p:cNvCxnSpPr>
            <a:stCxn id="9" idx="2"/>
            <a:endCxn id="6" idx="0"/>
          </p:cNvCxnSpPr>
          <p:nvPr/>
        </p:nvCxnSpPr>
        <p:spPr>
          <a:xfrm rot="5400000">
            <a:off x="5845326" y="2875407"/>
            <a:ext cx="305947" cy="103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34000" y="381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Qualify, Prep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57400" y="381000"/>
            <a:ext cx="1061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Qualify, Prep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066402" y="4600996"/>
            <a:ext cx="1853432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</a:t>
            </a:r>
          </a:p>
        </p:txBody>
      </p:sp>
      <p:cxnSp>
        <p:nvCxnSpPr>
          <p:cNvPr id="77" name="Elbow Connector 76"/>
          <p:cNvCxnSpPr>
            <a:stCxn id="31" idx="2"/>
            <a:endCxn id="76" idx="0"/>
          </p:cNvCxnSpPr>
          <p:nvPr/>
        </p:nvCxnSpPr>
        <p:spPr>
          <a:xfrm rot="5400000">
            <a:off x="5826220" y="4434098"/>
            <a:ext cx="33379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6" idx="2"/>
            <a:endCxn id="111" idx="0"/>
          </p:cNvCxnSpPr>
          <p:nvPr/>
        </p:nvCxnSpPr>
        <p:spPr>
          <a:xfrm rot="16200000" flipH="1">
            <a:off x="5834785" y="5216529"/>
            <a:ext cx="318672" cy="20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5" idx="1"/>
            <a:endCxn id="87" idx="3"/>
          </p:cNvCxnSpPr>
          <p:nvPr/>
        </p:nvCxnSpPr>
        <p:spPr>
          <a:xfrm rot="10800000">
            <a:off x="4411812" y="6376087"/>
            <a:ext cx="660941" cy="35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811611" y="614748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Summarize</a:t>
            </a:r>
          </a:p>
        </p:txBody>
      </p:sp>
      <p:cxnSp>
        <p:nvCxnSpPr>
          <p:cNvPr id="90" name="Elbow Connector 89"/>
          <p:cNvCxnSpPr>
            <a:stCxn id="87" idx="1"/>
            <a:endCxn id="7" idx="3"/>
          </p:cNvCxnSpPr>
          <p:nvPr/>
        </p:nvCxnSpPr>
        <p:spPr>
          <a:xfrm rot="10800000" flipV="1">
            <a:off x="1778101" y="6376086"/>
            <a:ext cx="103351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7" idx="0"/>
            <a:endCxn id="38" idx="2"/>
          </p:cNvCxnSpPr>
          <p:nvPr/>
        </p:nvCxnSpPr>
        <p:spPr>
          <a:xfrm rot="16200000" flipV="1">
            <a:off x="1748489" y="4284264"/>
            <a:ext cx="1084036" cy="26424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4" idx="2"/>
            <a:endCxn id="129" idx="0"/>
          </p:cNvCxnSpPr>
          <p:nvPr/>
        </p:nvCxnSpPr>
        <p:spPr>
          <a:xfrm rot="5400000">
            <a:off x="2687154" y="3665633"/>
            <a:ext cx="1912397" cy="63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066402" y="5376868"/>
            <a:ext cx="1857443" cy="45720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Predicted Values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840076" y="462500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Validate</a:t>
            </a:r>
          </a:p>
        </p:txBody>
      </p:sp>
      <p:cxnSp>
        <p:nvCxnSpPr>
          <p:cNvPr id="142" name="Elbow Connector 141"/>
          <p:cNvCxnSpPr>
            <a:stCxn id="111" idx="1"/>
            <a:endCxn id="129" idx="3"/>
          </p:cNvCxnSpPr>
          <p:nvPr/>
        </p:nvCxnSpPr>
        <p:spPr>
          <a:xfrm rot="10800000">
            <a:off x="4440276" y="4853608"/>
            <a:ext cx="626126" cy="75186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11" idx="2"/>
            <a:endCxn id="15" idx="0"/>
          </p:cNvCxnSpPr>
          <p:nvPr/>
        </p:nvCxnSpPr>
        <p:spPr>
          <a:xfrm rot="16200000" flipH="1">
            <a:off x="5841590" y="5987602"/>
            <a:ext cx="313419" cy="63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057400" y="1362291"/>
            <a:ext cx="6172200" cy="54195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5552" y="20420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Inputs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552" y="236359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Outputs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2083977" y="316739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Repeated</a:t>
            </a:r>
          </a:p>
          <a:p>
            <a:r>
              <a:rPr lang="en-US" sz="1400" dirty="0"/>
              <a:t>Over and Over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09230" y="2081674"/>
            <a:ext cx="271575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230" y="2406544"/>
            <a:ext cx="271575" cy="25266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8600" y="76200"/>
            <a:ext cx="1790699" cy="5775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Field Data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Response,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53" idx="3"/>
            <a:endCxn id="4" idx="0"/>
          </p:cNvCxnSpPr>
          <p:nvPr/>
        </p:nvCxnSpPr>
        <p:spPr>
          <a:xfrm>
            <a:off x="2019299" y="364967"/>
            <a:ext cx="2000251" cy="244633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9230" y="2753478"/>
            <a:ext cx="271575" cy="26161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606" y="3116620"/>
            <a:ext cx="281200" cy="26323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552" y="307896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Processes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552" y="2721276"/>
            <a:ext cx="1176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Temp Data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148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Randomize parameters</a:t>
            </a:r>
          </a:p>
        </p:txBody>
      </p:sp>
      <p:cxnSp>
        <p:nvCxnSpPr>
          <p:cNvPr id="55" name="Elbow Connector 54"/>
          <p:cNvCxnSpPr>
            <a:endCxn id="31" idx="1"/>
          </p:cNvCxnSpPr>
          <p:nvPr/>
        </p:nvCxnSpPr>
        <p:spPr>
          <a:xfrm>
            <a:off x="4211782" y="4036291"/>
            <a:ext cx="862807" cy="23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14800" y="4114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Sensitivity</a:t>
            </a:r>
          </a:p>
          <a:p>
            <a:pPr algn="ctr"/>
            <a:r>
              <a:rPr lang="en-US" sz="1200" dirty="0"/>
              <a:t> Testing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14800" y="1447800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Cross-Validation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00600" y="76200"/>
            <a:ext cx="838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Jackknife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33600" y="3657600"/>
            <a:ext cx="1143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Monte-Carlo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0" y="1905000"/>
            <a:ext cx="1219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Noise Injection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86600" y="4876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Noise </a:t>
            </a:r>
          </a:p>
          <a:p>
            <a:pPr algn="ctr"/>
            <a:r>
              <a:rPr lang="en-US" sz="1200" dirty="0"/>
              <a:t>Injection</a:t>
            </a:r>
          </a:p>
        </p:txBody>
      </p:sp>
      <p:cxnSp>
        <p:nvCxnSpPr>
          <p:cNvPr id="66" name="Elbow Connector 65"/>
          <p:cNvCxnSpPr>
            <a:stCxn id="4" idx="3"/>
            <a:endCxn id="76" idx="3"/>
          </p:cNvCxnSpPr>
          <p:nvPr/>
        </p:nvCxnSpPr>
        <p:spPr>
          <a:xfrm>
            <a:off x="4914899" y="898367"/>
            <a:ext cx="2004935" cy="3931229"/>
          </a:xfrm>
          <a:prstGeom prst="bentConnector3">
            <a:avLst>
              <a:gd name="adj1" fmla="val 13635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0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457200"/>
            <a:ext cx="1790699" cy="57753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Sample Data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Response, covariates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75704" y="316418"/>
            <a:ext cx="1600200" cy="5687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Predictors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Remotely sensed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4588" y="3033562"/>
            <a:ext cx="1837059" cy="429352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Build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616" y="6060853"/>
            <a:ext cx="1606485" cy="63047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Uncertainty Maps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316418"/>
            <a:ext cx="1443470" cy="8625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Covariates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Direct or Remotely sensed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6764" y="2272662"/>
            <a:ext cx="1853431" cy="45495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Training Data</a:t>
            </a:r>
          </a:p>
        </p:txBody>
      </p:sp>
      <p:cxnSp>
        <p:nvCxnSpPr>
          <p:cNvPr id="11" name="Elbow Connector 10"/>
          <p:cNvCxnSpPr>
            <a:stCxn id="4" idx="2"/>
            <a:endCxn id="9" idx="0"/>
          </p:cNvCxnSpPr>
          <p:nvPr/>
        </p:nvCxnSpPr>
        <p:spPr>
          <a:xfrm rot="16200000" flipH="1">
            <a:off x="4360334" y="629515"/>
            <a:ext cx="1239299" cy="2046993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6427" y="2257656"/>
            <a:ext cx="1600199" cy="454954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Test 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2752" y="6147487"/>
            <a:ext cx="1857443" cy="464256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Predictive Map</a:t>
            </a:r>
          </a:p>
        </p:txBody>
      </p:sp>
      <p:cxnSp>
        <p:nvCxnSpPr>
          <p:cNvPr id="16" name="Elbow Connector 15"/>
          <p:cNvCxnSpPr>
            <a:stCxn id="4" idx="2"/>
            <a:endCxn id="14" idx="0"/>
          </p:cNvCxnSpPr>
          <p:nvPr/>
        </p:nvCxnSpPr>
        <p:spPr>
          <a:xfrm rot="5400000">
            <a:off x="3189361" y="1490529"/>
            <a:ext cx="1224293" cy="309960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1"/>
            <a:endCxn id="4" idx="3"/>
          </p:cNvCxnSpPr>
          <p:nvPr/>
        </p:nvCxnSpPr>
        <p:spPr>
          <a:xfrm rot="10800000">
            <a:off x="4762500" y="745967"/>
            <a:ext cx="952501" cy="171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4589" y="3810000"/>
            <a:ext cx="1837058" cy="45720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Model</a:t>
            </a:r>
          </a:p>
        </p:txBody>
      </p:sp>
      <p:cxnSp>
        <p:nvCxnSpPr>
          <p:cNvPr id="32" name="Elbow Connector 31"/>
          <p:cNvCxnSpPr>
            <a:stCxn id="6" idx="2"/>
            <a:endCxn id="31" idx="0"/>
          </p:cNvCxnSpPr>
          <p:nvPr/>
        </p:nvCxnSpPr>
        <p:spPr>
          <a:xfrm rot="5400000">
            <a:off x="5819575" y="3636457"/>
            <a:ext cx="34708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9" idx="1"/>
            <a:endCxn id="38" idx="3"/>
          </p:cNvCxnSpPr>
          <p:nvPr/>
        </p:nvCxnSpPr>
        <p:spPr>
          <a:xfrm rot="10800000">
            <a:off x="1769402" y="4850561"/>
            <a:ext cx="1070674" cy="304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9202" y="4637668"/>
            <a:ext cx="1600200" cy="42578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Statistics</a:t>
            </a:r>
          </a:p>
        </p:txBody>
      </p:sp>
      <p:cxnSp>
        <p:nvCxnSpPr>
          <p:cNvPr id="45" name="Elbow Connector 44"/>
          <p:cNvCxnSpPr>
            <a:stCxn id="9" idx="2"/>
            <a:endCxn id="6" idx="0"/>
          </p:cNvCxnSpPr>
          <p:nvPr/>
        </p:nvCxnSpPr>
        <p:spPr>
          <a:xfrm rot="5400000">
            <a:off x="5845326" y="2875407"/>
            <a:ext cx="305947" cy="103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43945" y="746137"/>
            <a:ext cx="7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Qualify, </a:t>
            </a:r>
          </a:p>
          <a:p>
            <a:r>
              <a:rPr lang="en-US" sz="1200" dirty="0"/>
              <a:t>Prep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15401" y="749049"/>
            <a:ext cx="69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Qualify,</a:t>
            </a:r>
          </a:p>
          <a:p>
            <a:r>
              <a:rPr lang="en-US" sz="1200" dirty="0"/>
              <a:t>Prep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75804" y="905116"/>
            <a:ext cx="73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Qualify, </a:t>
            </a:r>
          </a:p>
          <a:p>
            <a:r>
              <a:rPr lang="en-US" sz="1200" dirty="0"/>
              <a:t>Prep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066402" y="4600996"/>
            <a:ext cx="1853432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</a:t>
            </a:r>
          </a:p>
        </p:txBody>
      </p:sp>
      <p:cxnSp>
        <p:nvCxnSpPr>
          <p:cNvPr id="77" name="Elbow Connector 76"/>
          <p:cNvCxnSpPr>
            <a:stCxn id="31" idx="2"/>
            <a:endCxn id="76" idx="0"/>
          </p:cNvCxnSpPr>
          <p:nvPr/>
        </p:nvCxnSpPr>
        <p:spPr>
          <a:xfrm rot="5400000">
            <a:off x="5826220" y="4434098"/>
            <a:ext cx="33379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6" idx="2"/>
            <a:endCxn id="111" idx="0"/>
          </p:cNvCxnSpPr>
          <p:nvPr/>
        </p:nvCxnSpPr>
        <p:spPr>
          <a:xfrm rot="16200000" flipH="1">
            <a:off x="5834785" y="5216529"/>
            <a:ext cx="318672" cy="20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5" idx="1"/>
            <a:endCxn id="87" idx="3"/>
          </p:cNvCxnSpPr>
          <p:nvPr/>
        </p:nvCxnSpPr>
        <p:spPr>
          <a:xfrm rot="10800000">
            <a:off x="4411812" y="6376087"/>
            <a:ext cx="660941" cy="35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811611" y="614748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Summarize</a:t>
            </a:r>
          </a:p>
        </p:txBody>
      </p:sp>
      <p:cxnSp>
        <p:nvCxnSpPr>
          <p:cNvPr id="90" name="Elbow Connector 89"/>
          <p:cNvCxnSpPr>
            <a:stCxn id="87" idx="1"/>
            <a:endCxn id="7" idx="3"/>
          </p:cNvCxnSpPr>
          <p:nvPr/>
        </p:nvCxnSpPr>
        <p:spPr>
          <a:xfrm rot="10800000" flipV="1">
            <a:off x="1778101" y="6376086"/>
            <a:ext cx="103351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7" idx="0"/>
            <a:endCxn id="38" idx="2"/>
          </p:cNvCxnSpPr>
          <p:nvPr/>
        </p:nvCxnSpPr>
        <p:spPr>
          <a:xfrm rot="16200000" flipV="1">
            <a:off x="1748489" y="4284264"/>
            <a:ext cx="1084036" cy="26424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5" idx="2"/>
            <a:endCxn id="76" idx="3"/>
          </p:cNvCxnSpPr>
          <p:nvPr/>
        </p:nvCxnSpPr>
        <p:spPr>
          <a:xfrm rot="5400000">
            <a:off x="5525616" y="2279407"/>
            <a:ext cx="3944407" cy="115597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4" idx="2"/>
            <a:endCxn id="129" idx="0"/>
          </p:cNvCxnSpPr>
          <p:nvPr/>
        </p:nvCxnSpPr>
        <p:spPr>
          <a:xfrm rot="5400000">
            <a:off x="2687154" y="3665633"/>
            <a:ext cx="1912397" cy="63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066402" y="5376868"/>
            <a:ext cx="1857443" cy="45720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Predicted Values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840076" y="462500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Validate</a:t>
            </a:r>
          </a:p>
        </p:txBody>
      </p:sp>
      <p:cxnSp>
        <p:nvCxnSpPr>
          <p:cNvPr id="142" name="Elbow Connector 141"/>
          <p:cNvCxnSpPr>
            <a:stCxn id="111" idx="1"/>
            <a:endCxn id="129" idx="3"/>
          </p:cNvCxnSpPr>
          <p:nvPr/>
        </p:nvCxnSpPr>
        <p:spPr>
          <a:xfrm rot="10800000">
            <a:off x="4440276" y="4853608"/>
            <a:ext cx="626126" cy="75186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11" idx="2"/>
            <a:endCxn id="15" idx="0"/>
          </p:cNvCxnSpPr>
          <p:nvPr/>
        </p:nvCxnSpPr>
        <p:spPr>
          <a:xfrm rot="16200000" flipH="1">
            <a:off x="5841590" y="5987602"/>
            <a:ext cx="313419" cy="63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057400" y="1362291"/>
            <a:ext cx="6172200" cy="54195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6988647" y="455259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Randomness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5994121" y="168176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Randomness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552" y="20420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Inputs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552" y="236359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Outputs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2083977" y="316739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Repeated</a:t>
            </a:r>
          </a:p>
          <a:p>
            <a:r>
              <a:rPr lang="en-US" sz="1400" dirty="0"/>
              <a:t>Over and Over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09230" y="2081674"/>
            <a:ext cx="271575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230" y="2406544"/>
            <a:ext cx="271575" cy="25266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7153" y="448597"/>
            <a:ext cx="1790699" cy="5775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Field Data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Response,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53" idx="3"/>
            <a:endCxn id="4" idx="1"/>
          </p:cNvCxnSpPr>
          <p:nvPr/>
        </p:nvCxnSpPr>
        <p:spPr>
          <a:xfrm>
            <a:off x="2147852" y="737364"/>
            <a:ext cx="823948" cy="860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9230" y="2753478"/>
            <a:ext cx="271575" cy="26161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606" y="3116620"/>
            <a:ext cx="281200" cy="26323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552" y="307896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Processes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552" y="2721276"/>
            <a:ext cx="1176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Temp Data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801507" y="1646874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Random split?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400800" y="35161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May be the same data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148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Randomize parameters</a:t>
            </a:r>
          </a:p>
        </p:txBody>
      </p:sp>
      <p:cxnSp>
        <p:nvCxnSpPr>
          <p:cNvPr id="55" name="Elbow Connector 54"/>
          <p:cNvCxnSpPr>
            <a:endCxn id="31" idx="1"/>
          </p:cNvCxnSpPr>
          <p:nvPr/>
        </p:nvCxnSpPr>
        <p:spPr>
          <a:xfrm>
            <a:off x="4211782" y="4036291"/>
            <a:ext cx="862807" cy="23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14800" y="4114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Sensitivity</a:t>
            </a:r>
          </a:p>
          <a:p>
            <a:pPr algn="ctr"/>
            <a:r>
              <a:rPr lang="en-US" sz="1200" dirty="0"/>
              <a:t> Testing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10000" y="1905000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Cross-Validation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00600" y="381000"/>
            <a:ext cx="838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Jackknife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33600" y="3657600"/>
            <a:ext cx="1143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Monte-Carlo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0" y="1905000"/>
            <a:ext cx="1219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Noise Injection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86600" y="4876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Noise </a:t>
            </a:r>
          </a:p>
          <a:p>
            <a:pPr algn="ctr"/>
            <a:r>
              <a:rPr lang="en-US" sz="1200" dirty="0"/>
              <a:t>Injection</a:t>
            </a:r>
          </a:p>
        </p:txBody>
      </p:sp>
    </p:spTree>
    <p:extLst>
      <p:ext uri="{BB962C8B-B14F-4D97-AF65-F5344CB8AC3E}">
        <p14:creationId xmlns:p14="http://schemas.microsoft.com/office/powerpoint/2010/main" val="295883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Data Drives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(true/false): GLM w/Logistic</a:t>
            </a:r>
          </a:p>
          <a:p>
            <a:r>
              <a:rPr lang="en-US" dirty="0"/>
              <a:t>Linear: Linear regression</a:t>
            </a:r>
          </a:p>
          <a:p>
            <a:r>
              <a:rPr lang="en-US" dirty="0"/>
              <a:t>Categorical: CART w/Classification</a:t>
            </a:r>
          </a:p>
          <a:p>
            <a:r>
              <a:rPr lang="en-US" dirty="0"/>
              <a:t>Logarithmic or exponential:</a:t>
            </a:r>
          </a:p>
          <a:p>
            <a:pPr lvl="1"/>
            <a:r>
              <a:rPr lang="en-US" dirty="0"/>
              <a:t>Non-uniform residuals: General LM?</a:t>
            </a:r>
          </a:p>
          <a:p>
            <a:pPr lvl="1"/>
            <a:r>
              <a:rPr lang="en-US" dirty="0"/>
              <a:t>Homoscedastic: GAM</a:t>
            </a:r>
          </a:p>
          <a:p>
            <a:r>
              <a:rPr lang="en-US" dirty="0"/>
              <a:t>Other continuous: GAM</a:t>
            </a:r>
          </a:p>
          <a:p>
            <a:r>
              <a:rPr lang="en-US" dirty="0"/>
              <a:t>More to come!</a:t>
            </a:r>
          </a:p>
        </p:txBody>
      </p:sp>
    </p:spTree>
    <p:extLst>
      <p:ext uri="{BB962C8B-B14F-4D97-AF65-F5344CB8AC3E}">
        <p14:creationId xmlns:p14="http://schemas.microsoft.com/office/powerpoint/2010/main" val="2754977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141371"/>
              </p:ext>
            </p:extLst>
          </p:nvPr>
        </p:nvGraphicFramePr>
        <p:xfrm>
          <a:off x="0" y="1"/>
          <a:ext cx="9143999" cy="68590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09022668"/>
                    </a:ext>
                  </a:extLst>
                </a:gridCol>
                <a:gridCol w="137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3999">
                  <a:extLst>
                    <a:ext uri="{9D8B030D-6E8A-4147-A177-3AD203B41FA5}">
                      <a16:colId xmlns:a16="http://schemas.microsoft.com/office/drawing/2014/main" val="2802237234"/>
                    </a:ext>
                  </a:extLst>
                </a:gridCol>
              </a:tblGrid>
              <a:tr h="3878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GLM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GAM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CART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Maxent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HEMI 2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21">
                <a:tc>
                  <a:txBody>
                    <a:bodyPr/>
                    <a:lstStyle/>
                    <a:p>
                      <a:r>
                        <a:rPr lang="en-US" sz="1600" dirty="0"/>
                        <a:t>Number of</a:t>
                      </a:r>
                      <a:r>
                        <a:rPr lang="en-US" sz="1600" baseline="0" dirty="0"/>
                        <a:t> predictors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 Max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203">
                <a:tc>
                  <a:txBody>
                    <a:bodyPr/>
                    <a:lstStyle/>
                    <a:p>
                      <a:r>
                        <a:rPr lang="en-US" sz="1600" dirty="0"/>
                        <a:t>“Base” equation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 (or</a:t>
                      </a:r>
                      <a:r>
                        <a:rPr lang="en-US" sz="1600" baseline="0" dirty="0"/>
                        <a:t> linearized)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Logit, etc.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Link + splines (typical)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Trees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Linear, product, threshold, etc.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Bezier Curves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8203">
                <a:tc>
                  <a:txBody>
                    <a:bodyPr/>
                    <a:lstStyle/>
                    <a:p>
                      <a:r>
                        <a:rPr lang="en-US" sz="1600" dirty="0"/>
                        <a:t>Fitting approach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Direct analytic solution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Direct analytic solution</a:t>
                      </a:r>
                    </a:p>
                    <a:p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Solve derivative for maximum likelihood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Direct analytic solution?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Search</a:t>
                      </a:r>
                      <a:r>
                        <a:rPr lang="en-US" sz="1600" baseline="0" dirty="0"/>
                        <a:t> for best solution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Search for best solution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288">
                <a:tc>
                  <a:txBody>
                    <a:bodyPr/>
                    <a:lstStyle/>
                    <a:p>
                      <a:r>
                        <a:rPr lang="en-US" sz="1600" dirty="0"/>
                        <a:t>Response</a:t>
                      </a:r>
                      <a:r>
                        <a:rPr lang="en-US" sz="1600" baseline="0" dirty="0"/>
                        <a:t> variable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 or Binomial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 or categorical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Presence-only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Presence-only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8203">
                <a:tc>
                  <a:txBody>
                    <a:bodyPr/>
                    <a:lstStyle/>
                    <a:p>
                      <a:r>
                        <a:rPr lang="en-US" sz="1600" dirty="0"/>
                        <a:t>Covariates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Continuous or categorical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 or categorical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 or categorical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Continuous or categorical</a:t>
                      </a:r>
                    </a:p>
                    <a:p>
                      <a:endParaRPr lang="en-US" sz="16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321">
                <a:tc>
                  <a:txBody>
                    <a:bodyPr/>
                    <a:lstStyle/>
                    <a:p>
                      <a:r>
                        <a:rPr lang="en-US" sz="1600" dirty="0"/>
                        <a:t>Uniform residuals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Maybe?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5321">
                <a:tc>
                  <a:txBody>
                    <a:bodyPr/>
                    <a:lstStyle/>
                    <a:p>
                      <a:r>
                        <a:rPr lang="en-US" sz="1600" dirty="0"/>
                        <a:t>Independent</a:t>
                      </a:r>
                      <a:r>
                        <a:rPr lang="en-US" sz="1600" baseline="0" dirty="0"/>
                        <a:t> samples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089">
                <a:tc>
                  <a:txBody>
                    <a:bodyPr/>
                    <a:lstStyle/>
                    <a:p>
                      <a:r>
                        <a:rPr lang="en-US" sz="1600" dirty="0"/>
                        <a:t>Complexity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Simple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Simple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Moderate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Varies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Complex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Moderate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9023">
                <a:tc>
                  <a:txBody>
                    <a:bodyPr/>
                    <a:lstStyle/>
                    <a:p>
                      <a:r>
                        <a:rPr lang="en-US" sz="1600" dirty="0"/>
                        <a:t>Over fit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Unlikely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Varies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Likely w/defaults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Unlikely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44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1143000"/>
          </a:xfrm>
        </p:spPr>
        <p:txBody>
          <a:bodyPr/>
          <a:lstStyle/>
          <a:p>
            <a:r>
              <a:rPr lang="en-US" dirty="0"/>
              <a:t>Model Optimization &amp;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8001000" cy="5715000"/>
          </a:xfrm>
        </p:spPr>
        <p:txBody>
          <a:bodyPr/>
          <a:lstStyle/>
          <a:p>
            <a:r>
              <a:rPr lang="en-US" dirty="0"/>
              <a:t>Modeling method</a:t>
            </a:r>
          </a:p>
          <a:p>
            <a:r>
              <a:rPr lang="en-US" dirty="0"/>
              <a:t>Independent variable selection</a:t>
            </a:r>
          </a:p>
          <a:p>
            <a:pPr lvl="1"/>
            <a:r>
              <a:rPr lang="en-US" dirty="0"/>
              <a:t>Covariates/predictor variables</a:t>
            </a:r>
          </a:p>
          <a:p>
            <a:r>
              <a:rPr lang="en-US" dirty="0"/>
              <a:t>Coefficient estimation (fitting)</a:t>
            </a:r>
          </a:p>
          <a:p>
            <a:r>
              <a:rPr lang="en-US" dirty="0"/>
              <a:t>Validation:</a:t>
            </a:r>
          </a:p>
          <a:p>
            <a:pPr lvl="1"/>
            <a:r>
              <a:rPr lang="en-US" dirty="0"/>
              <a:t>Against sub-sample of data</a:t>
            </a:r>
          </a:p>
          <a:p>
            <a:pPr lvl="1"/>
            <a:r>
              <a:rPr lang="en-US" dirty="0"/>
              <a:t>Against new dataset</a:t>
            </a:r>
          </a:p>
          <a:p>
            <a:r>
              <a:rPr lang="en-US" dirty="0"/>
              <a:t>Parameter sensitivity</a:t>
            </a:r>
          </a:p>
          <a:p>
            <a:r>
              <a:rPr lang="en-US" dirty="0"/>
              <a:t>Uncertainty estimation</a:t>
            </a:r>
          </a:p>
        </p:txBody>
      </p:sp>
    </p:spTree>
    <p:extLst>
      <p:ext uri="{BB962C8B-B14F-4D97-AF65-F5344CB8AC3E}">
        <p14:creationId xmlns:p14="http://schemas.microsoft.com/office/powerpoint/2010/main" val="267372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457200"/>
            <a:ext cx="1790699" cy="57753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Sample Data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Response, covariates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75704" y="316418"/>
            <a:ext cx="1600200" cy="5687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Predictors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Remotely sensed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4588" y="3033562"/>
            <a:ext cx="1837059" cy="429352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Build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616" y="6060853"/>
            <a:ext cx="1606485" cy="63047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Uncertainty Maps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316418"/>
            <a:ext cx="1443470" cy="8625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Covariates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Direct or Remotely sensed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6764" y="2272662"/>
            <a:ext cx="1853431" cy="45495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Training Data</a:t>
            </a:r>
          </a:p>
        </p:txBody>
      </p:sp>
      <p:cxnSp>
        <p:nvCxnSpPr>
          <p:cNvPr id="11" name="Elbow Connector 10"/>
          <p:cNvCxnSpPr>
            <a:stCxn id="4" idx="2"/>
            <a:endCxn id="9" idx="0"/>
          </p:cNvCxnSpPr>
          <p:nvPr/>
        </p:nvCxnSpPr>
        <p:spPr>
          <a:xfrm rot="16200000" flipH="1">
            <a:off x="4360334" y="629515"/>
            <a:ext cx="1239299" cy="2046993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6427" y="2257656"/>
            <a:ext cx="1600199" cy="454954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Test 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2752" y="6147487"/>
            <a:ext cx="1857443" cy="464256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Predictive Map</a:t>
            </a:r>
          </a:p>
        </p:txBody>
      </p:sp>
      <p:cxnSp>
        <p:nvCxnSpPr>
          <p:cNvPr id="16" name="Elbow Connector 15"/>
          <p:cNvCxnSpPr>
            <a:stCxn id="4" idx="2"/>
            <a:endCxn id="14" idx="0"/>
          </p:cNvCxnSpPr>
          <p:nvPr/>
        </p:nvCxnSpPr>
        <p:spPr>
          <a:xfrm rot="5400000">
            <a:off x="3189361" y="1490529"/>
            <a:ext cx="1224293" cy="309960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1"/>
            <a:endCxn id="4" idx="3"/>
          </p:cNvCxnSpPr>
          <p:nvPr/>
        </p:nvCxnSpPr>
        <p:spPr>
          <a:xfrm rot="10800000">
            <a:off x="4762500" y="745967"/>
            <a:ext cx="952501" cy="171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4589" y="3810000"/>
            <a:ext cx="1837058" cy="45720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Model</a:t>
            </a:r>
          </a:p>
        </p:txBody>
      </p:sp>
      <p:cxnSp>
        <p:nvCxnSpPr>
          <p:cNvPr id="32" name="Elbow Connector 31"/>
          <p:cNvCxnSpPr>
            <a:stCxn id="6" idx="2"/>
            <a:endCxn id="31" idx="0"/>
          </p:cNvCxnSpPr>
          <p:nvPr/>
        </p:nvCxnSpPr>
        <p:spPr>
          <a:xfrm rot="5400000">
            <a:off x="5819575" y="3636457"/>
            <a:ext cx="34708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9" idx="1"/>
            <a:endCxn id="38" idx="3"/>
          </p:cNvCxnSpPr>
          <p:nvPr/>
        </p:nvCxnSpPr>
        <p:spPr>
          <a:xfrm rot="10800000">
            <a:off x="1769402" y="4850561"/>
            <a:ext cx="1070674" cy="304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9202" y="4637668"/>
            <a:ext cx="1600200" cy="42578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Statistics</a:t>
            </a:r>
          </a:p>
        </p:txBody>
      </p:sp>
      <p:cxnSp>
        <p:nvCxnSpPr>
          <p:cNvPr id="45" name="Elbow Connector 44"/>
          <p:cNvCxnSpPr>
            <a:stCxn id="9" idx="2"/>
            <a:endCxn id="6" idx="0"/>
          </p:cNvCxnSpPr>
          <p:nvPr/>
        </p:nvCxnSpPr>
        <p:spPr>
          <a:xfrm rot="5400000">
            <a:off x="5845326" y="2875407"/>
            <a:ext cx="305947" cy="103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43945" y="746137"/>
            <a:ext cx="7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Qualify, </a:t>
            </a:r>
          </a:p>
          <a:p>
            <a:r>
              <a:rPr lang="en-US" sz="1200" dirty="0"/>
              <a:t>Prep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15401" y="749049"/>
            <a:ext cx="69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Qualify,</a:t>
            </a:r>
          </a:p>
          <a:p>
            <a:r>
              <a:rPr lang="en-US" sz="1200" dirty="0"/>
              <a:t>Prep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75804" y="905116"/>
            <a:ext cx="73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Qualify, </a:t>
            </a:r>
          </a:p>
          <a:p>
            <a:r>
              <a:rPr lang="en-US" sz="1200" dirty="0"/>
              <a:t>Prep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066402" y="4600996"/>
            <a:ext cx="1853432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</a:t>
            </a:r>
          </a:p>
        </p:txBody>
      </p:sp>
      <p:cxnSp>
        <p:nvCxnSpPr>
          <p:cNvPr id="77" name="Elbow Connector 76"/>
          <p:cNvCxnSpPr>
            <a:stCxn id="31" idx="2"/>
            <a:endCxn id="76" idx="0"/>
          </p:cNvCxnSpPr>
          <p:nvPr/>
        </p:nvCxnSpPr>
        <p:spPr>
          <a:xfrm rot="5400000">
            <a:off x="5826220" y="4434098"/>
            <a:ext cx="33379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6" idx="2"/>
            <a:endCxn id="111" idx="0"/>
          </p:cNvCxnSpPr>
          <p:nvPr/>
        </p:nvCxnSpPr>
        <p:spPr>
          <a:xfrm rot="16200000" flipH="1">
            <a:off x="5834785" y="5216529"/>
            <a:ext cx="318672" cy="20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5" idx="1"/>
            <a:endCxn id="87" idx="3"/>
          </p:cNvCxnSpPr>
          <p:nvPr/>
        </p:nvCxnSpPr>
        <p:spPr>
          <a:xfrm rot="10800000">
            <a:off x="4411812" y="6376087"/>
            <a:ext cx="660941" cy="35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811611" y="614748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Summarize</a:t>
            </a:r>
          </a:p>
        </p:txBody>
      </p:sp>
      <p:cxnSp>
        <p:nvCxnSpPr>
          <p:cNvPr id="90" name="Elbow Connector 89"/>
          <p:cNvCxnSpPr>
            <a:stCxn id="87" idx="1"/>
            <a:endCxn id="7" idx="3"/>
          </p:cNvCxnSpPr>
          <p:nvPr/>
        </p:nvCxnSpPr>
        <p:spPr>
          <a:xfrm rot="10800000" flipV="1">
            <a:off x="1778101" y="6376086"/>
            <a:ext cx="103351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7" idx="0"/>
            <a:endCxn id="38" idx="2"/>
          </p:cNvCxnSpPr>
          <p:nvPr/>
        </p:nvCxnSpPr>
        <p:spPr>
          <a:xfrm rot="16200000" flipV="1">
            <a:off x="1748489" y="4284264"/>
            <a:ext cx="1084036" cy="26424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5" idx="2"/>
            <a:endCxn id="76" idx="3"/>
          </p:cNvCxnSpPr>
          <p:nvPr/>
        </p:nvCxnSpPr>
        <p:spPr>
          <a:xfrm rot="5400000">
            <a:off x="5525616" y="2279407"/>
            <a:ext cx="3944407" cy="115597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4" idx="2"/>
            <a:endCxn id="129" idx="0"/>
          </p:cNvCxnSpPr>
          <p:nvPr/>
        </p:nvCxnSpPr>
        <p:spPr>
          <a:xfrm rot="5400000">
            <a:off x="2687154" y="3665633"/>
            <a:ext cx="1912397" cy="63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066402" y="5376868"/>
            <a:ext cx="1857443" cy="45720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Predicted Values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840076" y="462500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Validate</a:t>
            </a:r>
          </a:p>
        </p:txBody>
      </p:sp>
      <p:cxnSp>
        <p:nvCxnSpPr>
          <p:cNvPr id="142" name="Elbow Connector 141"/>
          <p:cNvCxnSpPr>
            <a:stCxn id="111" idx="1"/>
            <a:endCxn id="129" idx="3"/>
          </p:cNvCxnSpPr>
          <p:nvPr/>
        </p:nvCxnSpPr>
        <p:spPr>
          <a:xfrm rot="10800000">
            <a:off x="4440276" y="4853608"/>
            <a:ext cx="626126" cy="75186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11" idx="2"/>
            <a:endCxn id="15" idx="0"/>
          </p:cNvCxnSpPr>
          <p:nvPr/>
        </p:nvCxnSpPr>
        <p:spPr>
          <a:xfrm rot="16200000" flipH="1">
            <a:off x="5841590" y="5987602"/>
            <a:ext cx="313419" cy="63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057400" y="1362291"/>
            <a:ext cx="6172200" cy="54195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6988647" y="455259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Randomness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5994121" y="168176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Randomness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552" y="20420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Inputs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552" y="236359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Outputs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2083977" y="316739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Repeated</a:t>
            </a:r>
          </a:p>
          <a:p>
            <a:r>
              <a:rPr lang="en-US" sz="1400" dirty="0"/>
              <a:t>Over and Over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09230" y="2081674"/>
            <a:ext cx="271575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230" y="2406544"/>
            <a:ext cx="271575" cy="25266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7153" y="448597"/>
            <a:ext cx="1790699" cy="5775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Field Data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Response,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53" idx="3"/>
            <a:endCxn id="4" idx="1"/>
          </p:cNvCxnSpPr>
          <p:nvPr/>
        </p:nvCxnSpPr>
        <p:spPr>
          <a:xfrm>
            <a:off x="2147852" y="737364"/>
            <a:ext cx="823948" cy="860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9230" y="2753478"/>
            <a:ext cx="271575" cy="26161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606" y="3116620"/>
            <a:ext cx="281200" cy="26323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552" y="307896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Processes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552" y="2721276"/>
            <a:ext cx="1176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Temp Data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801507" y="1646874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Random split?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400800" y="35161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May be the same data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148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Randomize parameters</a:t>
            </a:r>
          </a:p>
        </p:txBody>
      </p:sp>
      <p:cxnSp>
        <p:nvCxnSpPr>
          <p:cNvPr id="55" name="Elbow Connector 54"/>
          <p:cNvCxnSpPr>
            <a:endCxn id="31" idx="1"/>
          </p:cNvCxnSpPr>
          <p:nvPr/>
        </p:nvCxnSpPr>
        <p:spPr>
          <a:xfrm>
            <a:off x="4211782" y="4036291"/>
            <a:ext cx="862807" cy="23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14800" y="4114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Sensitivity</a:t>
            </a:r>
          </a:p>
          <a:p>
            <a:pPr algn="ctr"/>
            <a:r>
              <a:rPr lang="en-US" sz="1200" dirty="0"/>
              <a:t> Testing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10000" y="1905000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Cross-Validation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00600" y="381000"/>
            <a:ext cx="838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Jackknife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33600" y="3657600"/>
            <a:ext cx="1143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Monte-Carlo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0" y="1905000"/>
            <a:ext cx="1219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Noise Injection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86600" y="4876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Noise </a:t>
            </a:r>
          </a:p>
          <a:p>
            <a:pPr algn="ctr"/>
            <a:r>
              <a:rPr lang="en-US" sz="1200" dirty="0"/>
              <a:t>Injection</a:t>
            </a:r>
          </a:p>
        </p:txBody>
      </p:sp>
    </p:spTree>
    <p:extLst>
      <p:ext uri="{BB962C8B-B14F-4D97-AF65-F5344CB8AC3E}">
        <p14:creationId xmlns:p14="http://schemas.microsoft.com/office/powerpoint/2010/main" val="81702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the data into training (build model) and test (validate) data sets</a:t>
            </a:r>
          </a:p>
          <a:p>
            <a:r>
              <a:rPr lang="en-US" dirty="0"/>
              <a:t>Leave-p-out cross-validation</a:t>
            </a:r>
          </a:p>
          <a:p>
            <a:pPr lvl="1"/>
            <a:r>
              <a:rPr lang="en-US" dirty="0"/>
              <a:t>Validate on p samples, train on remainder</a:t>
            </a:r>
          </a:p>
          <a:p>
            <a:pPr lvl="1"/>
            <a:r>
              <a:rPr lang="en-US" dirty="0"/>
              <a:t>Repeated for all combinations of p</a:t>
            </a:r>
          </a:p>
          <a:p>
            <a:r>
              <a:rPr lang="en-US" dirty="0"/>
              <a:t>Non-exhaustive cross-validation</a:t>
            </a:r>
          </a:p>
          <a:p>
            <a:pPr lvl="1"/>
            <a:r>
              <a:rPr lang="en-US" dirty="0"/>
              <a:t>Leave-p-out cross-validation but only on a subset of possible combinations</a:t>
            </a:r>
          </a:p>
          <a:p>
            <a:pPr lvl="1"/>
            <a:r>
              <a:rPr lang="en-US" dirty="0"/>
              <a:t>Randomly splitting into 30% test and 70% training is common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K-fold Cross 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Break the data into K sections</a:t>
                </a:r>
              </a:p>
              <a:p>
                <a:r>
                  <a:rPr lang="en-US" dirty="0"/>
                  <a:t>Test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Training remainder</a:t>
                </a:r>
              </a:p>
              <a:p>
                <a:r>
                  <a:rPr lang="en-US" dirty="0"/>
                  <a:t>Repeat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10-fold is common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92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696200" y="2786514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7695398" y="3167514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7002" y="3537686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7696200" y="3918686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7697804" y="4317332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7002" y="4698332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5087353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95398" y="5468353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96200" y="5857374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95398" y="6238374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6858000" y="3167514"/>
            <a:ext cx="609600" cy="34518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33125" y="4698332"/>
            <a:ext cx="10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6754" y="2786514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</a:t>
            </a:r>
          </a:p>
        </p:txBody>
      </p:sp>
      <p:cxnSp>
        <p:nvCxnSpPr>
          <p:cNvPr id="18" name="Straight Arrow Connector 17"/>
          <p:cNvCxnSpPr>
            <a:endCxn id="4" idx="1"/>
          </p:cNvCxnSpPr>
          <p:nvPr/>
        </p:nvCxnSpPr>
        <p:spPr>
          <a:xfrm>
            <a:off x="6604677" y="2971180"/>
            <a:ext cx="1091523" cy="5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22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Drawing N samples from the sample data (with replacement)</a:t>
            </a:r>
          </a:p>
          <a:p>
            <a:r>
              <a:rPr lang="en-US" dirty="0"/>
              <a:t>Building the model</a:t>
            </a:r>
          </a:p>
          <a:p>
            <a:r>
              <a:rPr lang="en-US" dirty="0"/>
              <a:t>Extract and record performance stats</a:t>
            </a:r>
          </a:p>
          <a:p>
            <a:r>
              <a:rPr lang="en-US" dirty="0"/>
              <a:t>Repeating the process over and over</a:t>
            </a:r>
          </a:p>
          <a:p>
            <a:r>
              <a:rPr lang="en-US" dirty="0"/>
              <a:t>Create summary stats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1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samples drawn from the data with replacement</a:t>
            </a:r>
          </a:p>
          <a:p>
            <a:r>
              <a:rPr lang="en-US" dirty="0"/>
              <a:t>Repeated to create many trees</a:t>
            </a:r>
          </a:p>
          <a:p>
            <a:pPr lvl="1"/>
            <a:r>
              <a:rPr lang="en-US" dirty="0"/>
              <a:t>A “random forest”</a:t>
            </a:r>
          </a:p>
          <a:p>
            <a:r>
              <a:rPr lang="en-US" dirty="0"/>
              <a:t>“Splits” are selected based on the most common splits in all the trees</a:t>
            </a:r>
          </a:p>
          <a:p>
            <a:r>
              <a:rPr lang="en-US" dirty="0"/>
              <a:t>Bootstrap aggregation or “Bagging”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3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 set of weak learners create a single strong learner? (Wikipedia)</a:t>
            </a:r>
          </a:p>
          <a:p>
            <a:pPr lvl="1"/>
            <a:r>
              <a:rPr lang="en-US" dirty="0"/>
              <a:t>Lots of “simple” trees used to create a really complex tree</a:t>
            </a:r>
          </a:p>
          <a:p>
            <a:r>
              <a:rPr lang="en-US" dirty="0"/>
              <a:t>"convex potential boosters cannot withstand random classification noise,“	</a:t>
            </a:r>
          </a:p>
          <a:p>
            <a:pPr lvl="1"/>
            <a:r>
              <a:rPr lang="en-US" dirty="0"/>
              <a:t>2008 Phillip Long (at Google) and Rocco A. Servedio (Columbia University) </a:t>
            </a:r>
          </a:p>
        </p:txBody>
      </p:sp>
    </p:spTree>
    <p:extLst>
      <p:ext uri="{BB962C8B-B14F-4D97-AF65-F5344CB8AC3E}">
        <p14:creationId xmlns:p14="http://schemas.microsoft.com/office/powerpoint/2010/main" val="134738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Regression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BRTs combine thousands of trees to reduce deviance from the data</a:t>
            </a:r>
          </a:p>
          <a:p>
            <a:r>
              <a:rPr lang="en-US" dirty="0"/>
              <a:t>Currently popular</a:t>
            </a:r>
          </a:p>
          <a:p>
            <a:r>
              <a:rPr lang="en-US" dirty="0"/>
              <a:t>More on this later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324584"/>
            <a:ext cx="3505200" cy="45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2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655" y="1066800"/>
            <a:ext cx="7924800" cy="5638800"/>
          </a:xfrm>
        </p:spPr>
        <p:txBody>
          <a:bodyPr/>
          <a:lstStyle/>
          <a:p>
            <a:r>
              <a:rPr lang="en-US" dirty="0"/>
              <a:t>Injecting small amounts of “noise” into our data to see the effect on the model parameters.</a:t>
            </a:r>
          </a:p>
          <a:p>
            <a:pPr lvl="1"/>
            <a:r>
              <a:rPr lang="en-US" dirty="0"/>
              <a:t>Plant</a:t>
            </a:r>
          </a:p>
          <a:p>
            <a:r>
              <a:rPr lang="en-US" dirty="0"/>
              <a:t>The same approach can be used to model the impact of uncertainty on our model outputs and to make uncertainty maps</a:t>
            </a:r>
          </a:p>
          <a:p>
            <a:pPr lvl="1"/>
            <a:r>
              <a:rPr lang="en-US" dirty="0"/>
              <a:t>Note: I call this noise injection to separate it from sensitivity testing for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29041754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</TotalTime>
  <Words>809</Words>
  <Application>Microsoft Office PowerPoint</Application>
  <PresentationFormat>On-screen Show (4:3)</PresentationFormat>
  <Paragraphs>311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Cambria Math</vt:lpstr>
      <vt:lpstr>Default Design</vt:lpstr>
      <vt:lpstr>PowerPoint Presentation</vt:lpstr>
      <vt:lpstr>PowerPoint Presentation</vt:lpstr>
      <vt:lpstr>Cross-Validation</vt:lpstr>
      <vt:lpstr>K-fold Cross Validation</vt:lpstr>
      <vt:lpstr>Bootstrapping</vt:lpstr>
      <vt:lpstr>Random Forest</vt:lpstr>
      <vt:lpstr>Boosting</vt:lpstr>
      <vt:lpstr>Boosted Regression Trees</vt:lpstr>
      <vt:lpstr>Sensitivity Testing</vt:lpstr>
      <vt:lpstr>Jackknifing</vt:lpstr>
      <vt:lpstr>PowerPoint Presentation</vt:lpstr>
      <vt:lpstr>PowerPoint Presentation</vt:lpstr>
      <vt:lpstr>Response Data Drives Method</vt:lpstr>
      <vt:lpstr>PowerPoint Presentation</vt:lpstr>
      <vt:lpstr>Model Optimization &amp; Selection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James J Graham</cp:lastModifiedBy>
  <cp:revision>167</cp:revision>
  <dcterms:created xsi:type="dcterms:W3CDTF">2008-05-04T17:53:48Z</dcterms:created>
  <dcterms:modified xsi:type="dcterms:W3CDTF">2023-03-02T17:26:04Z</dcterms:modified>
</cp:coreProperties>
</file>